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503" r:id="rId3"/>
    <p:sldId id="505" r:id="rId4"/>
    <p:sldId id="506" r:id="rId5"/>
    <p:sldId id="507" r:id="rId6"/>
    <p:sldId id="508" r:id="rId7"/>
    <p:sldId id="509" r:id="rId8"/>
    <p:sldId id="510" r:id="rId9"/>
    <p:sldId id="511" r:id="rId10"/>
    <p:sldId id="512" r:id="rId11"/>
  </p:sldIdLst>
  <p:sldSz cx="12192000" cy="6858000"/>
  <p:notesSz cx="6858000" cy="9144000"/>
  <p:embeddedFontLst>
    <p:embeddedFont>
      <p:font typeface="Pretendard" panose="02000503000000020004" pitchFamily="2" charset="-127"/>
      <p:regular r:id="rId13"/>
      <p:bold r:id="rId14"/>
    </p:embeddedFont>
    <p:embeddedFont>
      <p:font typeface="Pretendard Light" panose="02000403000000020004" pitchFamily="2" charset="-127"/>
      <p:regular r:id="rId15"/>
    </p:embeddedFont>
    <p:embeddedFont>
      <p:font typeface="Pretendard SemiBold" panose="02000703000000020004" pitchFamily="2" charset="-127"/>
      <p:regular r:id="rId16"/>
      <p:bold r:id="rId17"/>
    </p:embeddedFont>
    <p:embeddedFont>
      <p:font typeface="맑은 고딕" panose="020B0503020000020004" pitchFamily="34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E3"/>
    <a:srgbClr val="BED5B4"/>
    <a:srgbClr val="767171"/>
    <a:srgbClr val="00695C"/>
    <a:srgbClr val="E2E0E3"/>
    <a:srgbClr val="D9CECA"/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75" autoAdjust="0"/>
    <p:restoredTop sz="96229"/>
  </p:normalViewPr>
  <p:slideViewPr>
    <p:cSldViewPr snapToGrid="0">
      <p:cViewPr varScale="1">
        <p:scale>
          <a:sx n="120" d="100"/>
          <a:sy n="120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636964412153066"/>
          <c:y val="4.716414201774749E-2"/>
          <c:w val="0.71299975972834417"/>
          <c:h val="0.9056717159645050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Flower pot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6">
                  <a:tint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7EC-4AF4-8F99-855BE9FB112C}"/>
              </c:ext>
            </c:extLst>
          </c:dPt>
          <c:dPt>
            <c:idx val="1"/>
            <c:bubble3D val="0"/>
            <c:spPr>
              <a:solidFill>
                <a:schemeClr val="bg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A7EC-4AF4-8F99-855BE9FB112C}"/>
              </c:ext>
            </c:extLst>
          </c:dPt>
          <c:dPt>
            <c:idx val="2"/>
            <c:bubble3D val="0"/>
            <c:spPr>
              <a:solidFill>
                <a:schemeClr val="accent6">
                  <a:shade val="86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00A-4D57-B6D3-3AC6E6F4CD36}"/>
              </c:ext>
            </c:extLst>
          </c:dPt>
          <c:dPt>
            <c:idx val="3"/>
            <c:bubble3D val="0"/>
            <c:spPr>
              <a:solidFill>
                <a:schemeClr val="accent6">
                  <a:shade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00A-4D57-B6D3-3AC6E6F4CD36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EC-4AF4-8F99-855BE9FB11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879517464163131"/>
          <c:y val="7.0866075447536772E-2"/>
          <c:w val="0.71299975972834417"/>
          <c:h val="0.9056717159645050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Flower pot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AB5-4BA8-B8FB-FFE378BFD060}"/>
              </c:ext>
            </c:extLst>
          </c:dPt>
          <c:dPt>
            <c:idx val="1"/>
            <c:bubble3D val="0"/>
            <c:spPr>
              <a:solidFill>
                <a:schemeClr val="bg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AB5-4BA8-B8FB-FFE378BFD060}"/>
              </c:ext>
            </c:extLst>
          </c:dPt>
          <c:dPt>
            <c:idx val="2"/>
            <c:bubble3D val="0"/>
            <c:spPr>
              <a:solidFill>
                <a:schemeClr val="accent6">
                  <a:shade val="86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AB5-4BA8-B8FB-FFE378BFD060}"/>
              </c:ext>
            </c:extLst>
          </c:dPt>
          <c:dPt>
            <c:idx val="3"/>
            <c:bubble3D val="0"/>
            <c:spPr>
              <a:solidFill>
                <a:schemeClr val="accent6">
                  <a:shade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AB5-4BA8-B8FB-FFE378BFD060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48</c:v>
                </c:pt>
                <c:pt idx="1">
                  <c:v>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AB5-4BA8-B8FB-FFE378BFD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7.3927245110182907E-2"/>
          <c:y val="9.9067443438183106E-2"/>
          <c:w val="0.71299959839429761"/>
          <c:h val="0.9024437432920897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Flower pot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695C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895-4B5D-8902-33721C22ED5E}"/>
              </c:ext>
            </c:extLst>
          </c:dPt>
          <c:dPt>
            <c:idx val="1"/>
            <c:bubble3D val="0"/>
            <c:spPr>
              <a:solidFill>
                <a:schemeClr val="bg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895-4B5D-8902-33721C22ED5E}"/>
              </c:ext>
            </c:extLst>
          </c:dPt>
          <c:dPt>
            <c:idx val="2"/>
            <c:bubble3D val="0"/>
            <c:spPr>
              <a:solidFill>
                <a:schemeClr val="accent6">
                  <a:shade val="86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895-4B5D-8902-33721C22ED5E}"/>
              </c:ext>
            </c:extLst>
          </c:dPt>
          <c:dPt>
            <c:idx val="3"/>
            <c:bubble3D val="0"/>
            <c:spPr>
              <a:solidFill>
                <a:schemeClr val="accent6">
                  <a:shade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895-4B5D-8902-33721C22ED5E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92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895-4B5D-8902-33721C22ED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6">
                <a:tint val="65000"/>
              </a:schemeClr>
            </a:solidFill>
            <a:ln>
              <a:noFill/>
            </a:ln>
            <a:effectLst/>
          </c:spPr>
          <c:invertIfNegative val="0"/>
          <c:val>
            <c:numRef>
              <c:f>Sheet1!$B$2:$B$5</c:f>
              <c:numCache>
                <c:formatCode>General</c:formatCode>
                <c:ptCount val="1"/>
                <c:pt idx="0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1"/>
                      <c:pt idx="0">
                        <c:v>Plant Growers1000000000040000000000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5558-46DB-89AD-888610B44DC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val>
            <c:numRef>
              <c:f>Sheet1!$C$2:$C$5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1"/>
                      <c:pt idx="0">
                        <c:v>Plant Growers1000000000040000000000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5558-46DB-89AD-888610B44DC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2023</c:v>
                </c:pt>
              </c:strCache>
            </c:strRef>
          </c:tx>
          <c:spPr>
            <a:solidFill>
              <a:schemeClr val="accent6">
                <a:shade val="65000"/>
              </a:schemeClr>
            </a:solidFill>
            <a:ln>
              <a:noFill/>
            </a:ln>
            <a:effectLst/>
          </c:spPr>
          <c:invertIfNegative val="0"/>
          <c:val>
            <c:numRef>
              <c:f>Sheet1!$D$2:$D$5</c:f>
              <c:numCache>
                <c:formatCode>General</c:formatCode>
                <c:ptCount val="1"/>
                <c:pt idx="0">
                  <c:v>500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1"/>
                      <c:pt idx="0">
                        <c:v>Plant Growers1000000000040000000000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2-5558-46DB-89AD-888610B44D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18817087"/>
        <c:axId val="474251567"/>
      </c:barChart>
      <c:catAx>
        <c:axId val="81881708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74251567"/>
        <c:crosses val="autoZero"/>
        <c:auto val="1"/>
        <c:lblAlgn val="ctr"/>
        <c:lblOffset val="100"/>
        <c:noMultiLvlLbl val="0"/>
      </c:catAx>
      <c:valAx>
        <c:axId val="4742515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pPr>
            <a:endParaRPr lang="ko-KR"/>
          </a:p>
        </c:txPr>
        <c:crossAx val="8188170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Pretendard Light" panose="02000403000000020004" pitchFamily="50" charset="-127"/>
          <a:ea typeface="Pretendard Light" panose="02000403000000020004" pitchFamily="50" charset="-127"/>
          <a:cs typeface="Pretendard Light" panose="02000403000000020004" pitchFamily="50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7F0818-7A47-2B42-885A-0D95CCA22255}" type="datetimeFigureOut">
              <a:rPr kumimoji="1" lang="ko-KR" altLang="en-US" smtClean="0"/>
              <a:t>2023. 12. 8.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98BBA9-A03F-7443-9E54-50BEEB81832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6169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8BBA9-A03F-7443-9E54-50BEEB81832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4063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Hello World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8BBA9-A03F-7443-9E54-50BEEB818322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119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A2ED0-22F4-E89B-35BB-EA9FDF55D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7E7B0D-5D8E-9463-01BE-2EF4ED6C6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7D8157-1B85-9921-B7CC-3AE55CB97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D49864-B367-9A7E-546C-7DA646DC6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76D4BA-F8DC-E930-6CA3-267042AB9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177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21018-70A2-4F3E-5B9C-9F3AEF613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621C1B-CDB3-CB32-419A-4B5813B52E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119908-ED2F-57CF-1496-992D551A9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1D178A-ACED-8F2E-9501-04D0CF289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E73B1-4E03-E3BE-648D-9A3525BBB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915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7B059C3-63A5-879D-3A27-C56CD6EC1C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365FC3-3B2A-1A47-4A48-B6034A1FAE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6C7C5-0FBA-4572-4F6E-3B3782266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42279A-6D8A-4041-6BB5-DD948E290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C5E27-07A9-8C94-8A48-D79A223B6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4688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">
            <a:hlinkClick r:id="rId2"/>
            <a:extLst>
              <a:ext uri="{FF2B5EF4-FFF2-40B4-BE49-F238E27FC236}">
                <a16:creationId xmlns:a16="http://schemas.microsoft.com/office/drawing/2014/main" id="{A4B15BE6-0712-4A94-A14B-4480B58257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13" name="TextBox 12">
            <a:hlinkClick r:id="rId5"/>
            <a:extLst>
              <a:ext uri="{FF2B5EF4-FFF2-40B4-BE49-F238E27FC236}">
                <a16:creationId xmlns:a16="http://schemas.microsoft.com/office/drawing/2014/main" id="{975945C9-C144-48A0-BCA4-091A0D739CC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C2005262-D624-4D50-AC65-3247F78CD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85850"/>
            <a:ext cx="4855433" cy="1972150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C995DFAA-5274-43D9-9420-3F38720A3EF7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7502228" y="0"/>
            <a:ext cx="4689772" cy="216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4588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5B1C02-A8AE-1123-50A6-6E3D6BC3D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23317B-0696-4A54-1280-A24D68A5B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080D70-7909-D83B-918F-66F3382A1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22C2EA-E2F8-244C-99B8-59C6F6F15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A72657-769C-1662-C8A4-D2B70415C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195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B4A018-706A-3718-E458-F167F440F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F7EB60-E8AB-DC07-7BC1-D37DDF810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FB60C3-EE96-B920-AF66-B90C2F15A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D6A919-68FD-F421-8063-8F2FA01E0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A4618-E6E8-368F-3CAF-8A7E35E70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356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4C4E8-6AFB-204E-A0C4-52DD15EFC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CBB018-C86D-525D-9CDB-73EF3B0BBA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068EC0-059D-F344-BA7D-D9A14BA2B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758661-5E6A-84AD-940D-D4FE95B08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9A1DA4-4508-E854-6B94-18641877C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434854-68CE-778B-0F58-E2B28933D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52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09D60-4F65-3707-9053-F96F09EE1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A5FB25-0479-3454-380F-9CE2429CF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1A7DCC-1F8B-8227-6C78-CE8F7F64A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7082B4-083E-A5B6-1E7D-5841947702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EC79292-A451-5581-C339-78BF0FD3BF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E961658-117D-15DE-C60F-4389EA0D8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F6F6150-B5DE-E8BA-0734-B730D4F62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B082E6-0161-3753-1113-E1E303F17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315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2100A7-3811-4BB0-1A6E-877E87B99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5265427-F8C3-0CEF-D7BB-2C41C171B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A83E5A-E0B0-0BED-27A0-BE0F9DC92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81481C-A2E2-100A-2D23-9C0551580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97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9BD553D-BB7E-71AB-237C-08A74CEDA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070FEE-4535-BEBF-067A-D0FFF29C7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07F713-F45E-521D-7931-0325CA3DA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266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65C7D-593F-F65B-768D-65009BAB3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29BCBF-03E5-79C4-C091-3799BDD25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E3E32CF-03BA-083F-39CA-4DD6E2B81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2E35D7-DC4C-F983-5FD3-00440359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5D844D-7B62-343C-E130-C94AD5E7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E6CF41-C34D-D98F-072B-6C678933D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18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3DDA80-8C70-C212-76A3-C5F7AB32B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A62417-3316-A3D7-8031-FD637A2BAF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54673E-556C-A7B4-1162-204A6EEDC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8912A2-9AD4-84E7-6032-F68B5C9C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BC1334-5436-599B-22B0-76F4998B9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0260CA-3D38-D67B-6740-83B9DF757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97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664C7D-0F7D-DEF9-456B-403AAA31C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85D9A6-9D66-0275-815E-AFC3FEEA6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1666A-3AE6-313E-0D15-42C1C39533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AAAEE-445F-45BF-9B38-A2746E915334}" type="datetimeFigureOut">
              <a:rPr lang="ko-KR" altLang="en-US" smtClean="0"/>
              <a:t>2023. 12. 8.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38A2A9-E46A-0A63-7D58-17D5C37BEC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CF8D09-3BDA-4A65-EF8F-A9CEE847E8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AA57C-4CDE-4528-A74F-D7BCE44FB4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142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2.png"/><Relationship Id="rId3" Type="http://schemas.openxmlformats.org/officeDocument/2006/relationships/hyperlink" Target="https://www.youtube.com/watch?v=hUYt6bMIOu4" TargetMode="External"/><Relationship Id="rId7" Type="http://schemas.openxmlformats.org/officeDocument/2006/relationships/image" Target="../media/image18.png"/><Relationship Id="rId12" Type="http://schemas.openxmlformats.org/officeDocument/2006/relationships/hyperlink" Target="https://medium.com/@akainoo/bloommate-project-blog-f7e30e2f57ff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bloommate.notion.site/" TargetMode="External"/><Relationship Id="rId11" Type="http://schemas.openxmlformats.org/officeDocument/2006/relationships/image" Target="../media/image21.svg"/><Relationship Id="rId5" Type="http://schemas.openxmlformats.org/officeDocument/2006/relationships/image" Target="../media/image17.svg"/><Relationship Id="rId10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hyperlink" Target="https://github.com/BloomMate" TargetMode="External"/><Relationship Id="rId14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42000" b="-1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F8058266-4EA6-33EF-BD00-FAA037C901A3}"/>
              </a:ext>
            </a:extLst>
          </p:cNvPr>
          <p:cNvSpPr/>
          <p:nvPr/>
        </p:nvSpPr>
        <p:spPr>
          <a:xfrm>
            <a:off x="2827415" y="1755664"/>
            <a:ext cx="6537159" cy="3519925"/>
          </a:xfrm>
          <a:prstGeom prst="roundRect">
            <a:avLst/>
          </a:prstGeom>
          <a:solidFill>
            <a:srgbClr val="E2E0E3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 descr="폰트, 그래픽, 그래픽 디자인, 텍스트이(가) 표시된 사진&#10;&#10;자동 생성된 설명">
            <a:extLst>
              <a:ext uri="{FF2B5EF4-FFF2-40B4-BE49-F238E27FC236}">
                <a16:creationId xmlns:a16="http://schemas.microsoft.com/office/drawing/2014/main" id="{1687D180-20DC-FFEB-FF2D-5C40339038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469" y="2937427"/>
            <a:ext cx="4863053" cy="9831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D2CEEB-B4DA-3495-4394-235F74DB6E65}"/>
              </a:ext>
            </a:extLst>
          </p:cNvPr>
          <p:cNvSpPr txBox="1"/>
          <p:nvPr/>
        </p:nvSpPr>
        <p:spPr>
          <a:xfrm>
            <a:off x="5151569" y="2259918"/>
            <a:ext cx="1888847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2000" dirty="0">
                <a:solidFill>
                  <a:srgbClr val="106F4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HYU-SE-2023</a:t>
            </a:r>
            <a:endParaRPr lang="ko-KR" altLang="en-US" sz="2000" dirty="0">
              <a:solidFill>
                <a:srgbClr val="106F4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93FB63E-2C1E-A58C-8E99-6E7333A524DB}"/>
              </a:ext>
            </a:extLst>
          </p:cNvPr>
          <p:cNvSpPr/>
          <p:nvPr/>
        </p:nvSpPr>
        <p:spPr>
          <a:xfrm>
            <a:off x="4697426" y="4197970"/>
            <a:ext cx="2797135" cy="400110"/>
          </a:xfrm>
          <a:prstGeom prst="roundRect">
            <a:avLst>
              <a:gd name="adj" fmla="val 50000"/>
            </a:avLst>
          </a:prstGeom>
          <a:solidFill>
            <a:srgbClr val="106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TEAM </a:t>
            </a:r>
            <a:r>
              <a:rPr lang="en-US" altLang="ko-KR" dirty="0" err="1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BloomMate</a:t>
            </a:r>
            <a:endParaRPr lang="ko-KR" altLang="en-US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089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000"/>
            <a:lum/>
          </a:blip>
          <a:srcRect/>
          <a:stretch>
            <a:fillRect t="-142000" b="-1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1DD6C70-B879-7895-5756-0D01A3C85A06}"/>
              </a:ext>
            </a:extLst>
          </p:cNvPr>
          <p:cNvCxnSpPr>
            <a:cxnSpLocks/>
          </p:cNvCxnSpPr>
          <p:nvPr/>
        </p:nvCxnSpPr>
        <p:spPr>
          <a:xfrm>
            <a:off x="400594" y="328558"/>
            <a:ext cx="11438482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232DB8C-99A8-D63F-6834-BE58C65FF06A}"/>
              </a:ext>
            </a:extLst>
          </p:cNvPr>
          <p:cNvSpPr txBox="1"/>
          <p:nvPr/>
        </p:nvSpPr>
        <p:spPr>
          <a:xfrm>
            <a:off x="370342" y="5097455"/>
            <a:ext cx="56913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rgbClr val="00695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Thank You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65D651-7707-1938-EEDF-60CFC38BD9E3}"/>
              </a:ext>
            </a:extLst>
          </p:cNvPr>
          <p:cNvSpPr txBox="1"/>
          <p:nvPr/>
        </p:nvSpPr>
        <p:spPr>
          <a:xfrm>
            <a:off x="5361273" y="4912244"/>
            <a:ext cx="6477803" cy="12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dirty="0">
                <a:effectLst/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TEAM </a:t>
            </a:r>
            <a:r>
              <a:rPr lang="en-US" altLang="ko-KR" dirty="0" err="1">
                <a:effectLst/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BloomMate</a:t>
            </a:r>
            <a:endParaRPr lang="en-US" altLang="ko-KR" dirty="0">
              <a:highlight>
                <a:srgbClr val="E1E1E3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b="0" i="1" dirty="0">
                <a:effectLst/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Dept. of Information systems</a:t>
            </a:r>
          </a:p>
          <a:p>
            <a:pPr algn="r">
              <a:lnSpc>
                <a:spcPct val="150000"/>
              </a:lnSpc>
            </a:pPr>
            <a:r>
              <a:rPr lang="en-US" altLang="ko-KR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An </a:t>
            </a:r>
            <a:r>
              <a:rPr lang="en-US" altLang="ko-KR" dirty="0" err="1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Soonho</a:t>
            </a:r>
            <a:r>
              <a:rPr lang="en-US" altLang="ko-KR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Kim </a:t>
            </a:r>
            <a:r>
              <a:rPr lang="en-US" altLang="ko-KR" dirty="0" err="1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Donghyun</a:t>
            </a:r>
            <a:r>
              <a:rPr lang="en-US" altLang="ko-KR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Yoon </a:t>
            </a:r>
            <a:r>
              <a:rPr lang="en-US" altLang="ko-KR" dirty="0" err="1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Yongsung</a:t>
            </a:r>
            <a:r>
              <a:rPr lang="en-US" altLang="ko-KR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Shin </a:t>
            </a:r>
            <a:r>
              <a:rPr lang="en-US" altLang="ko-KR" dirty="0" err="1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Hyunah</a:t>
            </a:r>
            <a:endParaRPr lang="ko-KR" altLang="en-US" dirty="0">
              <a:highlight>
                <a:srgbClr val="E1E1E3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6" name="그림 5" descr="그림, 클립아트, 로고, 디자인이(가) 표시된 사진&#10;&#10;자동 생성된 설명">
            <a:extLst>
              <a:ext uri="{FF2B5EF4-FFF2-40B4-BE49-F238E27FC236}">
                <a16:creationId xmlns:a16="http://schemas.microsoft.com/office/drawing/2014/main" id="{EEE97236-9922-74DA-34C9-57A7986D1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94" y="3315873"/>
            <a:ext cx="1596372" cy="159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0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2E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0A1BA1AF-16E8-488B-A32F-CD3C197461CB}"/>
              </a:ext>
            </a:extLst>
          </p:cNvPr>
          <p:cNvSpPr txBox="1"/>
          <p:nvPr/>
        </p:nvSpPr>
        <p:spPr>
          <a:xfrm>
            <a:off x="860050" y="657452"/>
            <a:ext cx="2062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00695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Contents</a:t>
            </a:r>
            <a:endParaRPr lang="ko-KR" altLang="en-US" sz="3200" dirty="0">
              <a:solidFill>
                <a:srgbClr val="00695C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C8D262-6D9A-409E-A962-FFE1609E95B4}"/>
              </a:ext>
            </a:extLst>
          </p:cNvPr>
          <p:cNvSpPr txBox="1"/>
          <p:nvPr/>
        </p:nvSpPr>
        <p:spPr>
          <a:xfrm>
            <a:off x="2158126" y="2725012"/>
            <a:ext cx="3738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Motivation</a:t>
            </a:r>
          </a:p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Problem &amp; Solution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FE15130-5D55-4683-BD48-C10FF55B0313}"/>
              </a:ext>
            </a:extLst>
          </p:cNvPr>
          <p:cNvSpPr/>
          <p:nvPr/>
        </p:nvSpPr>
        <p:spPr>
          <a:xfrm>
            <a:off x="1477411" y="2268009"/>
            <a:ext cx="8277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0C503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01.</a:t>
            </a:r>
            <a:endParaRPr lang="ko-KR" altLang="en-US" sz="2800" dirty="0">
              <a:solidFill>
                <a:srgbClr val="0C503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DAC7DC2-DBB9-42EE-ADAB-EADA9A580D42}"/>
              </a:ext>
            </a:extLst>
          </p:cNvPr>
          <p:cNvSpPr/>
          <p:nvPr/>
        </p:nvSpPr>
        <p:spPr>
          <a:xfrm>
            <a:off x="2158126" y="2342354"/>
            <a:ext cx="37639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C503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Introduction</a:t>
            </a:r>
            <a:endParaRPr lang="ko-KR" altLang="en-US" sz="2000" dirty="0">
              <a:solidFill>
                <a:srgbClr val="0C503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21FE2D-1B7E-47D4-986D-BE48CACDCEC9}"/>
              </a:ext>
            </a:extLst>
          </p:cNvPr>
          <p:cNvSpPr txBox="1"/>
          <p:nvPr/>
        </p:nvSpPr>
        <p:spPr>
          <a:xfrm>
            <a:off x="2163763" y="4562460"/>
            <a:ext cx="37389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[planting for the first time]</a:t>
            </a:r>
          </a:p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Sign Up</a:t>
            </a:r>
          </a:p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Log-in</a:t>
            </a:r>
          </a:p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Add plant</a:t>
            </a:r>
          </a:p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Check plant details</a:t>
            </a:r>
            <a:endParaRPr lang="ko-KR" altLang="en-US" sz="1600" dirty="0">
              <a:solidFill>
                <a:srgbClr val="0C50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CC2AA5-35E4-4018-B1FA-1AF40DF5C1EB}"/>
              </a:ext>
            </a:extLst>
          </p:cNvPr>
          <p:cNvSpPr/>
          <p:nvPr/>
        </p:nvSpPr>
        <p:spPr>
          <a:xfrm>
            <a:off x="1477411" y="4147699"/>
            <a:ext cx="8277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0C503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02.</a:t>
            </a:r>
            <a:endParaRPr lang="ko-KR" altLang="en-US" sz="2800" dirty="0">
              <a:solidFill>
                <a:srgbClr val="0C503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7F0A4E-1B1D-4128-B7E3-05B01D2E890A}"/>
              </a:ext>
            </a:extLst>
          </p:cNvPr>
          <p:cNvSpPr txBox="1"/>
          <p:nvPr/>
        </p:nvSpPr>
        <p:spPr>
          <a:xfrm>
            <a:off x="6970597" y="2695560"/>
            <a:ext cx="37389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[Visit Smart Cottage to check plants]</a:t>
            </a:r>
          </a:p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Update &amp; Harvest plant</a:t>
            </a:r>
          </a:p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Diagnose plant</a:t>
            </a:r>
          </a:p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Use community </a:t>
            </a:r>
            <a:endParaRPr lang="ko-KR" altLang="en-US" sz="1600" dirty="0">
              <a:solidFill>
                <a:srgbClr val="0C50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7FC4CA6-7EA9-4BD9-AF0F-B1AB83D00DFC}"/>
              </a:ext>
            </a:extLst>
          </p:cNvPr>
          <p:cNvSpPr/>
          <p:nvPr/>
        </p:nvSpPr>
        <p:spPr>
          <a:xfrm>
            <a:off x="6284245" y="2280799"/>
            <a:ext cx="8277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0C503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03.</a:t>
            </a:r>
            <a:endParaRPr lang="ko-KR" altLang="en-US" sz="2800" dirty="0">
              <a:solidFill>
                <a:srgbClr val="0C503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4BC578-6DEE-434F-B6C7-075EC7B5B57C}"/>
              </a:ext>
            </a:extLst>
          </p:cNvPr>
          <p:cNvSpPr txBox="1"/>
          <p:nvPr/>
        </p:nvSpPr>
        <p:spPr>
          <a:xfrm>
            <a:off x="6970597" y="4562460"/>
            <a:ext cx="3738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[Chatting with plants in own home]</a:t>
            </a:r>
          </a:p>
          <a:p>
            <a:r>
              <a:rPr lang="en-US" altLang="ko-KR" sz="1600" dirty="0">
                <a:solidFill>
                  <a:srgbClr val="0C50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Chat with plants</a:t>
            </a:r>
            <a:endParaRPr lang="ko-KR" altLang="en-US" sz="1600" dirty="0">
              <a:solidFill>
                <a:srgbClr val="0C50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9588801-F3C2-40A7-9468-7AB434D96D00}"/>
              </a:ext>
            </a:extLst>
          </p:cNvPr>
          <p:cNvSpPr/>
          <p:nvPr/>
        </p:nvSpPr>
        <p:spPr>
          <a:xfrm>
            <a:off x="6284245" y="4147699"/>
            <a:ext cx="8277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0C503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04.</a:t>
            </a:r>
            <a:endParaRPr lang="ko-KR" altLang="en-US" sz="2800" dirty="0">
              <a:solidFill>
                <a:srgbClr val="0C503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551766C-F6F5-5B10-035B-7E61819B750B}"/>
              </a:ext>
            </a:extLst>
          </p:cNvPr>
          <p:cNvSpPr/>
          <p:nvPr/>
        </p:nvSpPr>
        <p:spPr>
          <a:xfrm>
            <a:off x="2163763" y="4209254"/>
            <a:ext cx="37639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C503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Scenario 1</a:t>
            </a:r>
            <a:endParaRPr lang="ko-KR" altLang="en-US" sz="2000" dirty="0">
              <a:solidFill>
                <a:srgbClr val="0C503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014F45E-79B9-288E-EFD6-D96E923E1D2E}"/>
              </a:ext>
            </a:extLst>
          </p:cNvPr>
          <p:cNvSpPr/>
          <p:nvPr/>
        </p:nvSpPr>
        <p:spPr>
          <a:xfrm>
            <a:off x="6945540" y="2329564"/>
            <a:ext cx="37639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C503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Scenario 2</a:t>
            </a:r>
            <a:endParaRPr lang="ko-KR" altLang="en-US" sz="2000" dirty="0">
              <a:solidFill>
                <a:srgbClr val="0C503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B14AEB3-EEF9-D085-744A-F957086C106E}"/>
              </a:ext>
            </a:extLst>
          </p:cNvPr>
          <p:cNvSpPr/>
          <p:nvPr/>
        </p:nvSpPr>
        <p:spPr>
          <a:xfrm>
            <a:off x="6970597" y="4209254"/>
            <a:ext cx="37639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C503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Scenario 3</a:t>
            </a:r>
            <a:endParaRPr lang="ko-KR" altLang="en-US" sz="2000" dirty="0">
              <a:solidFill>
                <a:srgbClr val="0C503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7E8704E-7248-0BCC-0C9A-7ECC82BEB613}"/>
              </a:ext>
            </a:extLst>
          </p:cNvPr>
          <p:cNvSpPr/>
          <p:nvPr/>
        </p:nvSpPr>
        <p:spPr>
          <a:xfrm>
            <a:off x="0" y="798897"/>
            <a:ext cx="712269" cy="250257"/>
          </a:xfrm>
          <a:prstGeom prst="rect">
            <a:avLst/>
          </a:prstGeom>
          <a:solidFill>
            <a:srgbClr val="0069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0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1DD6C70-B879-7895-5756-0D01A3C85A06}"/>
              </a:ext>
            </a:extLst>
          </p:cNvPr>
          <p:cNvCxnSpPr>
            <a:cxnSpLocks/>
          </p:cNvCxnSpPr>
          <p:nvPr/>
        </p:nvCxnSpPr>
        <p:spPr>
          <a:xfrm>
            <a:off x="808522" y="328558"/>
            <a:ext cx="11030554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C945AF5-7748-86E1-CF77-F5643281B3BE}"/>
              </a:ext>
            </a:extLst>
          </p:cNvPr>
          <p:cNvCxnSpPr>
            <a:cxnSpLocks/>
          </p:cNvCxnSpPr>
          <p:nvPr/>
        </p:nvCxnSpPr>
        <p:spPr>
          <a:xfrm>
            <a:off x="317634" y="328558"/>
            <a:ext cx="365760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84F38D6-97A1-63AF-D099-74421F31B5FE}"/>
              </a:ext>
            </a:extLst>
          </p:cNvPr>
          <p:cNvSpPr txBox="1"/>
          <p:nvPr/>
        </p:nvSpPr>
        <p:spPr>
          <a:xfrm>
            <a:off x="229605" y="328558"/>
            <a:ext cx="375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01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76EA79-CB2B-01D9-446F-5F885D563EC7}"/>
              </a:ext>
            </a:extLst>
          </p:cNvPr>
          <p:cNvSpPr txBox="1"/>
          <p:nvPr/>
        </p:nvSpPr>
        <p:spPr>
          <a:xfrm>
            <a:off x="704358" y="333602"/>
            <a:ext cx="213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Introduction 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0F4422-E804-EA9E-5294-E98FB9C3F122}"/>
              </a:ext>
            </a:extLst>
          </p:cNvPr>
          <p:cNvSpPr txBox="1"/>
          <p:nvPr/>
        </p:nvSpPr>
        <p:spPr>
          <a:xfrm>
            <a:off x="794694" y="847344"/>
            <a:ext cx="2204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695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Motivation</a:t>
            </a:r>
            <a:endParaRPr lang="ko-KR" altLang="en-US" sz="3200" dirty="0">
              <a:solidFill>
                <a:srgbClr val="00695C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D2B36E-71C3-9DAB-AF8C-226359193D32}"/>
              </a:ext>
            </a:extLst>
          </p:cNvPr>
          <p:cNvSpPr txBox="1"/>
          <p:nvPr/>
        </p:nvSpPr>
        <p:spPr>
          <a:xfrm>
            <a:off x="808522" y="1481141"/>
            <a:ext cx="6631805" cy="7014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400" kern="800" dirty="0">
                <a:solidFill>
                  <a:schemeClr val="bg2">
                    <a:lumMod val="2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As the time spent at home increased due to COVID-19, the hobby of growing plants became popular. The industry related to this has grown significantly.</a:t>
            </a:r>
            <a:endParaRPr lang="ko-KR" altLang="en-US" sz="1400" kern="800" dirty="0">
              <a:solidFill>
                <a:schemeClr val="bg2">
                  <a:lumMod val="2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8EC9F44-6089-6973-AF7A-A85E3124082B}"/>
              </a:ext>
            </a:extLst>
          </p:cNvPr>
          <p:cNvGrpSpPr/>
          <p:nvPr/>
        </p:nvGrpSpPr>
        <p:grpSpPr>
          <a:xfrm>
            <a:off x="1796914" y="2716595"/>
            <a:ext cx="2684379" cy="1568917"/>
            <a:chOff x="568423" y="2936305"/>
            <a:chExt cx="2684379" cy="1568917"/>
          </a:xfrm>
        </p:grpSpPr>
        <p:graphicFrame>
          <p:nvGraphicFramePr>
            <p:cNvPr id="23" name="차트 22">
              <a:extLst>
                <a:ext uri="{FF2B5EF4-FFF2-40B4-BE49-F238E27FC236}">
                  <a16:creationId xmlns:a16="http://schemas.microsoft.com/office/drawing/2014/main" id="{8EA7D1D5-3E78-FD56-7A15-E0BA9195D5B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606157275"/>
                </p:ext>
              </p:extLst>
            </p:nvPr>
          </p:nvGraphicFramePr>
          <p:xfrm>
            <a:off x="568423" y="2936305"/>
            <a:ext cx="2684379" cy="156891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2068EC7-05D7-6759-49D4-2867CF50E68D}"/>
                </a:ext>
              </a:extLst>
            </p:cNvPr>
            <p:cNvSpPr txBox="1"/>
            <p:nvPr/>
          </p:nvSpPr>
          <p:spPr>
            <a:xfrm>
              <a:off x="1382084" y="3536097"/>
              <a:ext cx="8758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rgbClr val="76717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20%</a:t>
              </a:r>
              <a:endParaRPr lang="ko-KR" altLang="en-US" dirty="0">
                <a:solidFill>
                  <a:srgbClr val="76717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8C65B6F3-2A94-BB6C-9520-8D234E353F5D}"/>
              </a:ext>
            </a:extLst>
          </p:cNvPr>
          <p:cNvGrpSpPr/>
          <p:nvPr/>
        </p:nvGrpSpPr>
        <p:grpSpPr>
          <a:xfrm>
            <a:off x="1052906" y="4363980"/>
            <a:ext cx="2550695" cy="2260581"/>
            <a:chOff x="635266" y="4510266"/>
            <a:chExt cx="2550695" cy="2173447"/>
          </a:xfrm>
        </p:grpSpPr>
        <p:graphicFrame>
          <p:nvGraphicFramePr>
            <p:cNvPr id="27" name="차트 26">
              <a:extLst>
                <a:ext uri="{FF2B5EF4-FFF2-40B4-BE49-F238E27FC236}">
                  <a16:creationId xmlns:a16="http://schemas.microsoft.com/office/drawing/2014/main" id="{6FC5A245-74EC-3238-6C27-471A659C5D9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59842458"/>
                </p:ext>
              </p:extLst>
            </p:nvPr>
          </p:nvGraphicFramePr>
          <p:xfrm>
            <a:off x="635266" y="4510266"/>
            <a:ext cx="2550695" cy="217344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8FEACFB-687C-9456-7E95-1BD74D7C4109}"/>
                </a:ext>
              </a:extLst>
            </p:cNvPr>
            <p:cNvSpPr txBox="1"/>
            <p:nvPr/>
          </p:nvSpPr>
          <p:spPr>
            <a:xfrm>
              <a:off x="1515071" y="5459304"/>
              <a:ext cx="875899" cy="355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rgbClr val="76717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48%</a:t>
              </a:r>
              <a:endParaRPr lang="ko-KR" altLang="en-US" dirty="0">
                <a:solidFill>
                  <a:srgbClr val="76717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214FA4A-AD0C-C607-A31E-AD594AD43060}"/>
              </a:ext>
            </a:extLst>
          </p:cNvPr>
          <p:cNvGrpSpPr/>
          <p:nvPr/>
        </p:nvGrpSpPr>
        <p:grpSpPr>
          <a:xfrm>
            <a:off x="3186831" y="3255432"/>
            <a:ext cx="3514293" cy="2785890"/>
            <a:chOff x="2584365" y="2758424"/>
            <a:chExt cx="3514293" cy="2785890"/>
          </a:xfrm>
        </p:grpSpPr>
        <p:graphicFrame>
          <p:nvGraphicFramePr>
            <p:cNvPr id="26" name="차트 25">
              <a:extLst>
                <a:ext uri="{FF2B5EF4-FFF2-40B4-BE49-F238E27FC236}">
                  <a16:creationId xmlns:a16="http://schemas.microsoft.com/office/drawing/2014/main" id="{81A01A68-1048-97FA-D35E-BBEE4197885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83806096"/>
                </p:ext>
              </p:extLst>
            </p:nvPr>
          </p:nvGraphicFramePr>
          <p:xfrm>
            <a:off x="2584365" y="2758424"/>
            <a:ext cx="3514293" cy="278589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BFEF86B-E8FB-0D80-1252-A92700966D7F}"/>
                </a:ext>
              </a:extLst>
            </p:cNvPr>
            <p:cNvSpPr txBox="1"/>
            <p:nvPr/>
          </p:nvSpPr>
          <p:spPr>
            <a:xfrm>
              <a:off x="3672037" y="4102101"/>
              <a:ext cx="8758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rgbClr val="76717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92%</a:t>
              </a:r>
              <a:endParaRPr lang="ko-KR" altLang="en-US" dirty="0">
                <a:solidFill>
                  <a:srgbClr val="76717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5DD4BED-ECCC-1B45-97EA-620D34E92CC1}"/>
              </a:ext>
            </a:extLst>
          </p:cNvPr>
          <p:cNvGrpSpPr/>
          <p:nvPr/>
        </p:nvGrpSpPr>
        <p:grpSpPr>
          <a:xfrm>
            <a:off x="376376" y="3823268"/>
            <a:ext cx="2658489" cy="1190188"/>
            <a:chOff x="3340345" y="5969106"/>
            <a:chExt cx="1955853" cy="891627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FCCF267-A175-0EE5-F641-B741EDCB946E}"/>
                </a:ext>
              </a:extLst>
            </p:cNvPr>
            <p:cNvSpPr/>
            <p:nvPr/>
          </p:nvSpPr>
          <p:spPr>
            <a:xfrm>
              <a:off x="3340345" y="6006485"/>
              <a:ext cx="144000" cy="144000"/>
            </a:xfrm>
            <a:prstGeom prst="rect">
              <a:avLst/>
            </a:prstGeom>
            <a:solidFill>
              <a:srgbClr val="BED5B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48F5F69D-D814-8F79-6E0B-DE01E0654744}"/>
                </a:ext>
              </a:extLst>
            </p:cNvPr>
            <p:cNvSpPr/>
            <p:nvPr/>
          </p:nvSpPr>
          <p:spPr>
            <a:xfrm>
              <a:off x="3340345" y="6293638"/>
              <a:ext cx="144000" cy="144000"/>
            </a:xfrm>
            <a:prstGeom prst="rect">
              <a:avLst/>
            </a:prstGeom>
            <a:solidFill>
              <a:srgbClr val="54823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A577409F-CFD2-AC54-E3EB-AF1F2207F9A8}"/>
                </a:ext>
              </a:extLst>
            </p:cNvPr>
            <p:cNvSpPr/>
            <p:nvPr/>
          </p:nvSpPr>
          <p:spPr>
            <a:xfrm>
              <a:off x="3340345" y="6597572"/>
              <a:ext cx="144000" cy="144000"/>
            </a:xfrm>
            <a:prstGeom prst="rect">
              <a:avLst/>
            </a:prstGeom>
            <a:solidFill>
              <a:srgbClr val="0069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F7B324C-9CB7-0B2E-7929-11015784914B}"/>
                </a:ext>
              </a:extLst>
            </p:cNvPr>
            <p:cNvSpPr txBox="1"/>
            <p:nvPr/>
          </p:nvSpPr>
          <p:spPr>
            <a:xfrm>
              <a:off x="3458235" y="5969106"/>
              <a:ext cx="1615556" cy="230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rgbClr val="767171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gardening supplies </a:t>
              </a:r>
              <a:endParaRPr lang="ko-KR" altLang="en-US" sz="1400" dirty="0">
                <a:solidFill>
                  <a:srgbClr val="76717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7C50564-FE70-10F2-6F08-05D7AFC295A8}"/>
                </a:ext>
              </a:extLst>
            </p:cNvPr>
            <p:cNvSpPr txBox="1"/>
            <p:nvPr/>
          </p:nvSpPr>
          <p:spPr>
            <a:xfrm>
              <a:off x="3491649" y="6268324"/>
              <a:ext cx="1804549" cy="230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rgbClr val="767171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flowerpot</a:t>
              </a:r>
              <a:endParaRPr lang="ko-KR" altLang="en-US" sz="1400" dirty="0">
                <a:solidFill>
                  <a:srgbClr val="76717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8228D3D-8E65-3E97-258C-89284834A234}"/>
                </a:ext>
              </a:extLst>
            </p:cNvPr>
            <p:cNvSpPr txBox="1"/>
            <p:nvPr/>
          </p:nvSpPr>
          <p:spPr>
            <a:xfrm>
              <a:off x="3460876" y="6552956"/>
              <a:ext cx="14484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rgbClr val="767171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seedling</a:t>
              </a:r>
              <a:endParaRPr lang="ko-KR" altLang="en-US" sz="1400" dirty="0">
                <a:solidFill>
                  <a:srgbClr val="76717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</p:grp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88357BF-17E7-A731-A813-069304322CBC}"/>
              </a:ext>
            </a:extLst>
          </p:cNvPr>
          <p:cNvCxnSpPr>
            <a:cxnSpLocks/>
          </p:cNvCxnSpPr>
          <p:nvPr/>
        </p:nvCxnSpPr>
        <p:spPr>
          <a:xfrm>
            <a:off x="6599011" y="3255432"/>
            <a:ext cx="0" cy="2844000"/>
          </a:xfrm>
          <a:prstGeom prst="line">
            <a:avLst/>
          </a:prstGeom>
          <a:ln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차트 45">
            <a:extLst>
              <a:ext uri="{FF2B5EF4-FFF2-40B4-BE49-F238E27FC236}">
                <a16:creationId xmlns:a16="http://schemas.microsoft.com/office/drawing/2014/main" id="{F130F73B-46FD-9B6D-9DAC-D9A5C53937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6627281"/>
              </p:ext>
            </p:extLst>
          </p:nvPr>
        </p:nvGraphicFramePr>
        <p:xfrm>
          <a:off x="7079345" y="2284833"/>
          <a:ext cx="4185919" cy="35528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C8A988C7-E5E9-13CE-78DD-09822B41E341}"/>
              </a:ext>
            </a:extLst>
          </p:cNvPr>
          <p:cNvSpPr txBox="1"/>
          <p:nvPr/>
        </p:nvSpPr>
        <p:spPr>
          <a:xfrm>
            <a:off x="7037201" y="1940456"/>
            <a:ext cx="213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76717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(Unit: billion) </a:t>
            </a:r>
            <a:endParaRPr lang="ko-KR" altLang="en-US" sz="1200" dirty="0">
              <a:solidFill>
                <a:srgbClr val="76717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237AD8-1CAE-917A-CBD2-84EB8F983DC9}"/>
              </a:ext>
            </a:extLst>
          </p:cNvPr>
          <p:cNvSpPr txBox="1"/>
          <p:nvPr/>
        </p:nvSpPr>
        <p:spPr>
          <a:xfrm>
            <a:off x="1769525" y="2334843"/>
            <a:ext cx="3380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767171"/>
                </a:solidFill>
                <a:highlight>
                  <a:srgbClr val="D9CECA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Fig 1. Home Gardening Industry Revenue Rises</a:t>
            </a:r>
          </a:p>
          <a:p>
            <a:endParaRPr lang="ko-KR" altLang="en-US" sz="1200" dirty="0">
              <a:solidFill>
                <a:srgbClr val="767171"/>
              </a:solidFill>
              <a:highlight>
                <a:srgbClr val="D9CECA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B001D20-BDAC-CE52-24A1-8744C0AA77CB}"/>
              </a:ext>
            </a:extLst>
          </p:cNvPr>
          <p:cNvSpPr txBox="1"/>
          <p:nvPr/>
        </p:nvSpPr>
        <p:spPr>
          <a:xfrm>
            <a:off x="7635032" y="6041322"/>
            <a:ext cx="3380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767171"/>
                </a:solidFill>
                <a:highlight>
                  <a:srgbClr val="D9CECA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Fig 2. Expansion of Plant Growers Market</a:t>
            </a:r>
          </a:p>
          <a:p>
            <a:endParaRPr lang="ko-KR" altLang="en-US" sz="1200" dirty="0">
              <a:solidFill>
                <a:srgbClr val="767171"/>
              </a:solidFill>
              <a:highlight>
                <a:srgbClr val="D9CECA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7063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1DD6C70-B879-7895-5756-0D01A3C85A06}"/>
              </a:ext>
            </a:extLst>
          </p:cNvPr>
          <p:cNvCxnSpPr>
            <a:cxnSpLocks/>
          </p:cNvCxnSpPr>
          <p:nvPr/>
        </p:nvCxnSpPr>
        <p:spPr>
          <a:xfrm>
            <a:off x="808522" y="328558"/>
            <a:ext cx="11030554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C945AF5-7748-86E1-CF77-F5643281B3BE}"/>
              </a:ext>
            </a:extLst>
          </p:cNvPr>
          <p:cNvCxnSpPr>
            <a:cxnSpLocks/>
          </p:cNvCxnSpPr>
          <p:nvPr/>
        </p:nvCxnSpPr>
        <p:spPr>
          <a:xfrm>
            <a:off x="317634" y="328558"/>
            <a:ext cx="365760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84F38D6-97A1-63AF-D099-74421F31B5FE}"/>
              </a:ext>
            </a:extLst>
          </p:cNvPr>
          <p:cNvSpPr txBox="1"/>
          <p:nvPr/>
        </p:nvSpPr>
        <p:spPr>
          <a:xfrm>
            <a:off x="229605" y="328558"/>
            <a:ext cx="375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01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76EA79-CB2B-01D9-446F-5F885D563EC7}"/>
              </a:ext>
            </a:extLst>
          </p:cNvPr>
          <p:cNvSpPr txBox="1"/>
          <p:nvPr/>
        </p:nvSpPr>
        <p:spPr>
          <a:xfrm>
            <a:off x="704358" y="333602"/>
            <a:ext cx="213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Introduction 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0F4422-E804-EA9E-5294-E98FB9C3F122}"/>
              </a:ext>
            </a:extLst>
          </p:cNvPr>
          <p:cNvSpPr txBox="1"/>
          <p:nvPr/>
        </p:nvSpPr>
        <p:spPr>
          <a:xfrm>
            <a:off x="794694" y="847344"/>
            <a:ext cx="4355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695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Problem </a:t>
            </a:r>
            <a:r>
              <a:rPr lang="en-US" altLang="ko-KR" sz="3200" dirty="0">
                <a:solidFill>
                  <a:schemeClr val="bg2">
                    <a:lumMod val="7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&amp; Solution</a:t>
            </a:r>
            <a:endParaRPr lang="ko-KR" altLang="en-US" sz="3200" dirty="0">
              <a:solidFill>
                <a:schemeClr val="bg2">
                  <a:lumMod val="7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pic>
        <p:nvPicPr>
          <p:cNvPr id="4" name="그림 3" descr="건물, 부지, 부동산, 건축물이(가) 표시된 사진&#10;&#10;자동 생성된 설명">
            <a:extLst>
              <a:ext uri="{FF2B5EF4-FFF2-40B4-BE49-F238E27FC236}">
                <a16:creationId xmlns:a16="http://schemas.microsoft.com/office/drawing/2014/main" id="{B5245D53-F302-1CCD-3691-93103E594047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441" y="2349000"/>
            <a:ext cx="2160000" cy="216000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7CF8CCE-4043-BF5C-4EB9-9C6DB9AEB615}"/>
              </a:ext>
            </a:extLst>
          </p:cNvPr>
          <p:cNvSpPr/>
          <p:nvPr/>
        </p:nvSpPr>
        <p:spPr>
          <a:xfrm>
            <a:off x="997636" y="5071938"/>
            <a:ext cx="27596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highlight>
                  <a:srgbClr val="BED5B4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LG Smart Cottage: </a:t>
            </a:r>
          </a:p>
          <a:p>
            <a:pPr algn="ctr"/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highlight>
                  <a:srgbClr val="BED5B4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absence of home turf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7E0FF33A-1978-5455-3231-9D940CD2F222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6" b="3746"/>
          <a:stretch/>
        </p:blipFill>
        <p:spPr>
          <a:xfrm>
            <a:off x="8734557" y="2349000"/>
            <a:ext cx="2160000" cy="216000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AB27AEAB-077A-1480-08EB-395B58E9C223}"/>
              </a:ext>
            </a:extLst>
          </p:cNvPr>
          <p:cNvSpPr/>
          <p:nvPr/>
        </p:nvSpPr>
        <p:spPr>
          <a:xfrm>
            <a:off x="7839539" y="5071938"/>
            <a:ext cx="39500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err="1">
                <a:highlight>
                  <a:srgbClr val="BED5B4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Rasing</a:t>
            </a:r>
            <a:r>
              <a:rPr lang="en-US" altLang="ko-KR" sz="2000" dirty="0">
                <a:highlight>
                  <a:srgbClr val="BED5B4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Plants: </a:t>
            </a:r>
          </a:p>
          <a:p>
            <a:pPr algn="ctr"/>
            <a:r>
              <a:rPr lang="en-US" altLang="ko-KR" sz="2000" dirty="0">
                <a:highlight>
                  <a:srgbClr val="BED5B4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absence of communication</a:t>
            </a:r>
            <a:endParaRPr lang="en-US" altLang="ko-KR" sz="2000" dirty="0">
              <a:solidFill>
                <a:srgbClr val="0C5030"/>
              </a:solidFill>
              <a:highlight>
                <a:srgbClr val="BED5B4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3EB40159-7EA9-D2C2-9A88-3F9194EF94EE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3" b="3613"/>
          <a:stretch/>
        </p:blipFill>
        <p:spPr>
          <a:xfrm>
            <a:off x="5015999" y="2349000"/>
            <a:ext cx="2160000" cy="216000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B2236D44-7F30-00AF-C414-0F1E3F70FB44}"/>
              </a:ext>
            </a:extLst>
          </p:cNvPr>
          <p:cNvSpPr/>
          <p:nvPr/>
        </p:nvSpPr>
        <p:spPr>
          <a:xfrm>
            <a:off x="4822783" y="5225826"/>
            <a:ext cx="2546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highlight>
                  <a:srgbClr val="BED5B4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Brown Thumb</a:t>
            </a:r>
          </a:p>
        </p:txBody>
      </p:sp>
    </p:spTree>
    <p:extLst>
      <p:ext uri="{BB962C8B-B14F-4D97-AF65-F5344CB8AC3E}">
        <p14:creationId xmlns:p14="http://schemas.microsoft.com/office/powerpoint/2010/main" val="1369119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1DD6C70-B879-7895-5756-0D01A3C85A06}"/>
              </a:ext>
            </a:extLst>
          </p:cNvPr>
          <p:cNvCxnSpPr>
            <a:cxnSpLocks/>
          </p:cNvCxnSpPr>
          <p:nvPr/>
        </p:nvCxnSpPr>
        <p:spPr>
          <a:xfrm>
            <a:off x="808522" y="328558"/>
            <a:ext cx="11030554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C945AF5-7748-86E1-CF77-F5643281B3BE}"/>
              </a:ext>
            </a:extLst>
          </p:cNvPr>
          <p:cNvCxnSpPr>
            <a:cxnSpLocks/>
          </p:cNvCxnSpPr>
          <p:nvPr/>
        </p:nvCxnSpPr>
        <p:spPr>
          <a:xfrm>
            <a:off x="317634" y="328558"/>
            <a:ext cx="365760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84F38D6-97A1-63AF-D099-74421F31B5FE}"/>
              </a:ext>
            </a:extLst>
          </p:cNvPr>
          <p:cNvSpPr txBox="1"/>
          <p:nvPr/>
        </p:nvSpPr>
        <p:spPr>
          <a:xfrm>
            <a:off x="229605" y="328558"/>
            <a:ext cx="375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01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76EA79-CB2B-01D9-446F-5F885D563EC7}"/>
              </a:ext>
            </a:extLst>
          </p:cNvPr>
          <p:cNvSpPr txBox="1"/>
          <p:nvPr/>
        </p:nvSpPr>
        <p:spPr>
          <a:xfrm>
            <a:off x="704358" y="333602"/>
            <a:ext cx="213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Introduction 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0F4422-E804-EA9E-5294-E98FB9C3F122}"/>
              </a:ext>
            </a:extLst>
          </p:cNvPr>
          <p:cNvSpPr txBox="1"/>
          <p:nvPr/>
        </p:nvSpPr>
        <p:spPr>
          <a:xfrm>
            <a:off x="794694" y="847344"/>
            <a:ext cx="4355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2">
                    <a:lumMod val="7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Problem</a:t>
            </a:r>
            <a:r>
              <a:rPr lang="en-US" altLang="ko-KR" sz="3200" dirty="0">
                <a:solidFill>
                  <a:srgbClr val="00695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3200" dirty="0">
                <a:solidFill>
                  <a:schemeClr val="bg2">
                    <a:lumMod val="7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&amp; </a:t>
            </a:r>
            <a:r>
              <a:rPr lang="en-US" altLang="ko-KR" sz="3200" dirty="0">
                <a:solidFill>
                  <a:srgbClr val="00695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Solution</a:t>
            </a:r>
            <a:endParaRPr lang="ko-KR" altLang="en-US" sz="3200" dirty="0">
              <a:solidFill>
                <a:srgbClr val="00695C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6567760-84A7-5AF9-1795-28558B2F0F49}"/>
              </a:ext>
            </a:extLst>
          </p:cNvPr>
          <p:cNvGrpSpPr/>
          <p:nvPr/>
        </p:nvGrpSpPr>
        <p:grpSpPr>
          <a:xfrm>
            <a:off x="794694" y="2214302"/>
            <a:ext cx="2806986" cy="2904793"/>
            <a:chOff x="1181887" y="2214304"/>
            <a:chExt cx="2806986" cy="290479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7CF8CCE-4043-BF5C-4EB9-9C6DB9AEB615}"/>
                </a:ext>
              </a:extLst>
            </p:cNvPr>
            <p:cNvSpPr/>
            <p:nvPr/>
          </p:nvSpPr>
          <p:spPr>
            <a:xfrm>
              <a:off x="1181887" y="4411211"/>
              <a:ext cx="28069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2">
                      <a:lumMod val="25000"/>
                    </a:schemeClr>
                  </a:solidFill>
                  <a:highlight>
                    <a:srgbClr val="BED5B4"/>
                  </a:highlight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Meeting the needs of more customers</a:t>
              </a:r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5D4192A-B6CC-01F3-7CBE-F0F5E6EE5C0E}"/>
                </a:ext>
              </a:extLst>
            </p:cNvPr>
            <p:cNvSpPr/>
            <p:nvPr/>
          </p:nvSpPr>
          <p:spPr>
            <a:xfrm>
              <a:off x="1747119" y="2214304"/>
              <a:ext cx="1676525" cy="1674555"/>
            </a:xfrm>
            <a:prstGeom prst="ellipse">
              <a:avLst/>
            </a:prstGeom>
            <a:solidFill>
              <a:srgbClr val="BED5B4"/>
            </a:solidFill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chemeClr val="bg1"/>
                </a:solidFill>
                <a:latin typeface="+mj-lt"/>
              </a:endParaRPr>
            </a:p>
          </p:txBody>
        </p:sp>
        <p:pic>
          <p:nvPicPr>
            <p:cNvPr id="3" name="그래픽 2">
              <a:extLst>
                <a:ext uri="{FF2B5EF4-FFF2-40B4-BE49-F238E27FC236}">
                  <a16:creationId xmlns:a16="http://schemas.microsoft.com/office/drawing/2014/main" id="{D360C597-FB3B-6DD1-BF87-0EC4A28F0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36203" y="2594323"/>
              <a:ext cx="698355" cy="914515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02D1C0A-1A92-88FE-9DA0-81B1239A0B87}"/>
              </a:ext>
            </a:extLst>
          </p:cNvPr>
          <p:cNvGrpSpPr/>
          <p:nvPr/>
        </p:nvGrpSpPr>
        <p:grpSpPr>
          <a:xfrm>
            <a:off x="4650224" y="2214300"/>
            <a:ext cx="2891552" cy="2904795"/>
            <a:chOff x="4521050" y="2214302"/>
            <a:chExt cx="2891552" cy="290479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7BEF059-127E-CB2F-4DDF-468AD43C9B0E}"/>
                </a:ext>
              </a:extLst>
            </p:cNvPr>
            <p:cNvSpPr/>
            <p:nvPr/>
          </p:nvSpPr>
          <p:spPr>
            <a:xfrm>
              <a:off x="4521050" y="4411211"/>
              <a:ext cx="28915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2">
                      <a:lumMod val="25000"/>
                    </a:schemeClr>
                  </a:solidFill>
                  <a:highlight>
                    <a:srgbClr val="BED5B4"/>
                  </a:highlight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Brown thumb turns into green thumb with LG</a:t>
              </a: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D3E3577-B058-07B7-E3FA-E8C9C19E9C72}"/>
                </a:ext>
              </a:extLst>
            </p:cNvPr>
            <p:cNvSpPr/>
            <p:nvPr/>
          </p:nvSpPr>
          <p:spPr>
            <a:xfrm>
              <a:off x="5064075" y="2214302"/>
              <a:ext cx="1676525" cy="1674555"/>
            </a:xfrm>
            <a:prstGeom prst="ellipse">
              <a:avLst/>
            </a:prstGeom>
            <a:solidFill>
              <a:srgbClr val="BED5B4"/>
            </a:solidFill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chemeClr val="bg1"/>
                </a:solidFill>
                <a:latin typeface="+mj-lt"/>
              </a:endParaRPr>
            </a:p>
          </p:txBody>
        </p:sp>
        <p:pic>
          <p:nvPicPr>
            <p:cNvPr id="27" name="그래픽 26">
              <a:extLst>
                <a:ext uri="{FF2B5EF4-FFF2-40B4-BE49-F238E27FC236}">
                  <a16:creationId xmlns:a16="http://schemas.microsoft.com/office/drawing/2014/main" id="{F7C3B0B0-FE2B-3AD9-EDE6-61B9B20A8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flipV="1">
              <a:off x="5531354" y="2680596"/>
              <a:ext cx="741966" cy="741966"/>
            </a:xfrm>
            <a:prstGeom prst="rect">
              <a:avLst/>
            </a:prstGeom>
            <a:effectLst/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AFE873C-441C-C061-9E90-5DE530E15776}"/>
              </a:ext>
            </a:extLst>
          </p:cNvPr>
          <p:cNvGrpSpPr/>
          <p:nvPr/>
        </p:nvGrpSpPr>
        <p:grpSpPr>
          <a:xfrm>
            <a:off x="8505754" y="2231809"/>
            <a:ext cx="2891552" cy="2712683"/>
            <a:chOff x="8076676" y="2252526"/>
            <a:chExt cx="2891552" cy="2712683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0C80A0C-78C7-EB36-739C-82BDE65302C8}"/>
                </a:ext>
              </a:extLst>
            </p:cNvPr>
            <p:cNvSpPr/>
            <p:nvPr/>
          </p:nvSpPr>
          <p:spPr>
            <a:xfrm>
              <a:off x="8076676" y="4565099"/>
              <a:ext cx="28915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2">
                      <a:lumMod val="25000"/>
                    </a:schemeClr>
                  </a:solidFill>
                  <a:highlight>
                    <a:srgbClr val="BED5B4"/>
                  </a:highlight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Build a bond with plants</a:t>
              </a: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58EADE9-16A7-D1C4-5F1A-EE98B0CF5963}"/>
                </a:ext>
              </a:extLst>
            </p:cNvPr>
            <p:cNvGrpSpPr/>
            <p:nvPr/>
          </p:nvGrpSpPr>
          <p:grpSpPr>
            <a:xfrm>
              <a:off x="8703259" y="2252526"/>
              <a:ext cx="1676525" cy="1674555"/>
              <a:chOff x="8468123" y="2252526"/>
              <a:chExt cx="1676525" cy="1674555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F88B35C9-262E-770B-9176-DBE7F4280D0E}"/>
                  </a:ext>
                </a:extLst>
              </p:cNvPr>
              <p:cNvSpPr/>
              <p:nvPr/>
            </p:nvSpPr>
            <p:spPr>
              <a:xfrm>
                <a:off x="8468123" y="2252526"/>
                <a:ext cx="1676525" cy="1674555"/>
              </a:xfrm>
              <a:prstGeom prst="ellipse">
                <a:avLst/>
              </a:prstGeom>
              <a:solidFill>
                <a:srgbClr val="BED5B4"/>
              </a:solidFill>
              <a:ln w="7620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4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pic>
            <p:nvPicPr>
              <p:cNvPr id="28" name="그래픽 27">
                <a:extLst>
                  <a:ext uri="{FF2B5EF4-FFF2-40B4-BE49-F238E27FC236}">
                    <a16:creationId xmlns:a16="http://schemas.microsoft.com/office/drawing/2014/main" id="{A117FF9B-08A6-7B54-E70E-EB5F0AE103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853912" y="2799116"/>
                <a:ext cx="866809" cy="65709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787667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1DD6C70-B879-7895-5756-0D01A3C85A06}"/>
              </a:ext>
            </a:extLst>
          </p:cNvPr>
          <p:cNvCxnSpPr>
            <a:cxnSpLocks/>
          </p:cNvCxnSpPr>
          <p:nvPr/>
        </p:nvCxnSpPr>
        <p:spPr>
          <a:xfrm>
            <a:off x="808522" y="328558"/>
            <a:ext cx="11030554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C945AF5-7748-86E1-CF77-F5643281B3BE}"/>
              </a:ext>
            </a:extLst>
          </p:cNvPr>
          <p:cNvCxnSpPr>
            <a:cxnSpLocks/>
          </p:cNvCxnSpPr>
          <p:nvPr/>
        </p:nvCxnSpPr>
        <p:spPr>
          <a:xfrm>
            <a:off x="317634" y="328558"/>
            <a:ext cx="365760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84F38D6-97A1-63AF-D099-74421F31B5FE}"/>
              </a:ext>
            </a:extLst>
          </p:cNvPr>
          <p:cNvSpPr txBox="1"/>
          <p:nvPr/>
        </p:nvSpPr>
        <p:spPr>
          <a:xfrm>
            <a:off x="229605" y="328558"/>
            <a:ext cx="375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02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76EA79-CB2B-01D9-446F-5F885D563EC7}"/>
              </a:ext>
            </a:extLst>
          </p:cNvPr>
          <p:cNvSpPr txBox="1"/>
          <p:nvPr/>
        </p:nvSpPr>
        <p:spPr>
          <a:xfrm>
            <a:off x="704358" y="333602"/>
            <a:ext cx="213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Scenario 1 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2DB8C-99A8-D63F-6834-BE58C65FF06A}"/>
              </a:ext>
            </a:extLst>
          </p:cNvPr>
          <p:cNvSpPr txBox="1"/>
          <p:nvPr/>
        </p:nvSpPr>
        <p:spPr>
          <a:xfrm>
            <a:off x="704358" y="854796"/>
            <a:ext cx="35805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rgbClr val="00695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Scenario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846B6D-C6A0-7383-E276-5A1D5D308A3F}"/>
              </a:ext>
            </a:extLst>
          </p:cNvPr>
          <p:cNvSpPr txBox="1"/>
          <p:nvPr/>
        </p:nvSpPr>
        <p:spPr>
          <a:xfrm>
            <a:off x="808522" y="1783998"/>
            <a:ext cx="4608209" cy="6642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kern="800" dirty="0">
                <a:solidFill>
                  <a:schemeClr val="accent3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“</a:t>
            </a:r>
            <a:r>
              <a:rPr lang="en-US" altLang="ko-KR" sz="2800" dirty="0">
                <a:solidFill>
                  <a:schemeClr val="accent3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planting for the first time”</a:t>
            </a:r>
            <a:endParaRPr lang="ko-KR" altLang="en-US" sz="2800" kern="800" dirty="0">
              <a:solidFill>
                <a:schemeClr val="accent3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B4C51A-2400-5F04-E6FC-6634226E997D}"/>
              </a:ext>
            </a:extLst>
          </p:cNvPr>
          <p:cNvSpPr txBox="1"/>
          <p:nvPr/>
        </p:nvSpPr>
        <p:spPr>
          <a:xfrm>
            <a:off x="808522" y="2637875"/>
            <a:ext cx="6602930" cy="279852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Sign Up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Log-in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Add plant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Check plant details</a:t>
            </a:r>
            <a:endParaRPr lang="ko-KR" altLang="en-US" sz="2400" dirty="0">
              <a:solidFill>
                <a:schemeClr val="bg2">
                  <a:lumMod val="10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sz="2400" kern="800" dirty="0">
              <a:solidFill>
                <a:schemeClr val="bg2">
                  <a:lumMod val="10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7411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1DD6C70-B879-7895-5756-0D01A3C85A06}"/>
              </a:ext>
            </a:extLst>
          </p:cNvPr>
          <p:cNvCxnSpPr>
            <a:cxnSpLocks/>
          </p:cNvCxnSpPr>
          <p:nvPr/>
        </p:nvCxnSpPr>
        <p:spPr>
          <a:xfrm>
            <a:off x="808522" y="328558"/>
            <a:ext cx="11030554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C945AF5-7748-86E1-CF77-F5643281B3BE}"/>
              </a:ext>
            </a:extLst>
          </p:cNvPr>
          <p:cNvCxnSpPr>
            <a:cxnSpLocks/>
          </p:cNvCxnSpPr>
          <p:nvPr/>
        </p:nvCxnSpPr>
        <p:spPr>
          <a:xfrm>
            <a:off x="317634" y="328558"/>
            <a:ext cx="365760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84F38D6-97A1-63AF-D099-74421F31B5FE}"/>
              </a:ext>
            </a:extLst>
          </p:cNvPr>
          <p:cNvSpPr txBox="1"/>
          <p:nvPr/>
        </p:nvSpPr>
        <p:spPr>
          <a:xfrm>
            <a:off x="229605" y="328558"/>
            <a:ext cx="474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03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76EA79-CB2B-01D9-446F-5F885D563EC7}"/>
              </a:ext>
            </a:extLst>
          </p:cNvPr>
          <p:cNvSpPr txBox="1"/>
          <p:nvPr/>
        </p:nvSpPr>
        <p:spPr>
          <a:xfrm>
            <a:off x="704358" y="333602"/>
            <a:ext cx="213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Scenario 2 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2DB8C-99A8-D63F-6834-BE58C65FF06A}"/>
              </a:ext>
            </a:extLst>
          </p:cNvPr>
          <p:cNvSpPr txBox="1"/>
          <p:nvPr/>
        </p:nvSpPr>
        <p:spPr>
          <a:xfrm>
            <a:off x="704357" y="818147"/>
            <a:ext cx="43640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rgbClr val="00695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Scenario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846B6D-C6A0-7383-E276-5A1D5D308A3F}"/>
              </a:ext>
            </a:extLst>
          </p:cNvPr>
          <p:cNvSpPr txBox="1"/>
          <p:nvPr/>
        </p:nvSpPr>
        <p:spPr>
          <a:xfrm>
            <a:off x="808521" y="1745065"/>
            <a:ext cx="6750519" cy="6642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kern="800" dirty="0">
                <a:solidFill>
                  <a:schemeClr val="accent3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“Visit Smart Cottage to check plants</a:t>
            </a:r>
            <a:r>
              <a:rPr lang="en-US" altLang="ko-KR" sz="2800" dirty="0">
                <a:solidFill>
                  <a:schemeClr val="accent3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”</a:t>
            </a:r>
            <a:endParaRPr lang="ko-KR" altLang="en-US" sz="2800" kern="800" dirty="0">
              <a:solidFill>
                <a:schemeClr val="accent3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B4C51A-2400-5F04-E6FC-6634226E997D}"/>
              </a:ext>
            </a:extLst>
          </p:cNvPr>
          <p:cNvSpPr txBox="1"/>
          <p:nvPr/>
        </p:nvSpPr>
        <p:spPr>
          <a:xfrm>
            <a:off x="808521" y="2610758"/>
            <a:ext cx="6602930" cy="169052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kern="800" dirty="0">
                <a:solidFill>
                  <a:schemeClr val="bg2">
                    <a:lumMod val="1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Update &amp; Harvest plant</a:t>
            </a:r>
          </a:p>
          <a:p>
            <a:pPr>
              <a:lnSpc>
                <a:spcPct val="150000"/>
              </a:lnSpc>
            </a:pPr>
            <a:r>
              <a:rPr lang="en-US" altLang="ko-KR" sz="2400" kern="800" dirty="0">
                <a:solidFill>
                  <a:schemeClr val="bg2">
                    <a:lumMod val="1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Diagnose plant</a:t>
            </a:r>
          </a:p>
          <a:p>
            <a:pPr>
              <a:lnSpc>
                <a:spcPct val="150000"/>
              </a:lnSpc>
            </a:pPr>
            <a:r>
              <a:rPr lang="en-US" altLang="ko-KR" sz="2400" kern="800" dirty="0">
                <a:solidFill>
                  <a:schemeClr val="bg2">
                    <a:lumMod val="1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Use community </a:t>
            </a:r>
          </a:p>
        </p:txBody>
      </p:sp>
    </p:spTree>
    <p:extLst>
      <p:ext uri="{BB962C8B-B14F-4D97-AF65-F5344CB8AC3E}">
        <p14:creationId xmlns:p14="http://schemas.microsoft.com/office/powerpoint/2010/main" val="4268611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1DD6C70-B879-7895-5756-0D01A3C85A06}"/>
              </a:ext>
            </a:extLst>
          </p:cNvPr>
          <p:cNvCxnSpPr>
            <a:cxnSpLocks/>
          </p:cNvCxnSpPr>
          <p:nvPr/>
        </p:nvCxnSpPr>
        <p:spPr>
          <a:xfrm>
            <a:off x="808522" y="328558"/>
            <a:ext cx="11030554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C945AF5-7748-86E1-CF77-F5643281B3BE}"/>
              </a:ext>
            </a:extLst>
          </p:cNvPr>
          <p:cNvCxnSpPr>
            <a:cxnSpLocks/>
          </p:cNvCxnSpPr>
          <p:nvPr/>
        </p:nvCxnSpPr>
        <p:spPr>
          <a:xfrm>
            <a:off x="317634" y="328558"/>
            <a:ext cx="365760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84F38D6-97A1-63AF-D099-74421F31B5FE}"/>
              </a:ext>
            </a:extLst>
          </p:cNvPr>
          <p:cNvSpPr txBox="1"/>
          <p:nvPr/>
        </p:nvSpPr>
        <p:spPr>
          <a:xfrm>
            <a:off x="229605" y="328558"/>
            <a:ext cx="474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04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76EA79-CB2B-01D9-446F-5F885D563EC7}"/>
              </a:ext>
            </a:extLst>
          </p:cNvPr>
          <p:cNvSpPr txBox="1"/>
          <p:nvPr/>
        </p:nvSpPr>
        <p:spPr>
          <a:xfrm>
            <a:off x="704358" y="333602"/>
            <a:ext cx="213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Scenario 3 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2DB8C-99A8-D63F-6834-BE58C65FF06A}"/>
              </a:ext>
            </a:extLst>
          </p:cNvPr>
          <p:cNvSpPr txBox="1"/>
          <p:nvPr/>
        </p:nvSpPr>
        <p:spPr>
          <a:xfrm>
            <a:off x="704357" y="818147"/>
            <a:ext cx="4024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rgbClr val="00695C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Scenario 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846B6D-C6A0-7383-E276-5A1D5D308A3F}"/>
              </a:ext>
            </a:extLst>
          </p:cNvPr>
          <p:cNvSpPr txBox="1"/>
          <p:nvPr/>
        </p:nvSpPr>
        <p:spPr>
          <a:xfrm>
            <a:off x="808521" y="1754219"/>
            <a:ext cx="5749033" cy="6642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kern="800" dirty="0">
                <a:solidFill>
                  <a:schemeClr val="accent3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“Chatting with plants in own home</a:t>
            </a:r>
            <a:r>
              <a:rPr lang="en-US" altLang="ko-KR" sz="2800" dirty="0">
                <a:solidFill>
                  <a:schemeClr val="accent3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”</a:t>
            </a:r>
            <a:endParaRPr lang="ko-KR" altLang="en-US" sz="2800" kern="800" dirty="0">
              <a:solidFill>
                <a:schemeClr val="accent3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B4C51A-2400-5F04-E6FC-6634226E997D}"/>
              </a:ext>
            </a:extLst>
          </p:cNvPr>
          <p:cNvSpPr txBox="1"/>
          <p:nvPr/>
        </p:nvSpPr>
        <p:spPr>
          <a:xfrm>
            <a:off x="808521" y="2703720"/>
            <a:ext cx="6602930" cy="5825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kern="800" dirty="0">
                <a:solidFill>
                  <a:schemeClr val="bg2">
                    <a:lumMod val="10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Chat with plants</a:t>
            </a:r>
          </a:p>
        </p:txBody>
      </p:sp>
    </p:spTree>
    <p:extLst>
      <p:ext uri="{BB962C8B-B14F-4D97-AF65-F5344CB8AC3E}">
        <p14:creationId xmlns:p14="http://schemas.microsoft.com/office/powerpoint/2010/main" val="768844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000"/>
            <a:lum/>
          </a:blip>
          <a:srcRect/>
          <a:stretch>
            <a:fillRect t="-142000" b="-1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1DD6C70-B879-7895-5756-0D01A3C85A06}"/>
              </a:ext>
            </a:extLst>
          </p:cNvPr>
          <p:cNvCxnSpPr>
            <a:cxnSpLocks/>
          </p:cNvCxnSpPr>
          <p:nvPr/>
        </p:nvCxnSpPr>
        <p:spPr>
          <a:xfrm>
            <a:off x="808522" y="328558"/>
            <a:ext cx="11030554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C945AF5-7748-86E1-CF77-F5643281B3BE}"/>
              </a:ext>
            </a:extLst>
          </p:cNvPr>
          <p:cNvCxnSpPr>
            <a:cxnSpLocks/>
          </p:cNvCxnSpPr>
          <p:nvPr/>
        </p:nvCxnSpPr>
        <p:spPr>
          <a:xfrm>
            <a:off x="317634" y="328558"/>
            <a:ext cx="365760" cy="0"/>
          </a:xfrm>
          <a:prstGeom prst="line">
            <a:avLst/>
          </a:prstGeom>
          <a:ln>
            <a:solidFill>
              <a:srgbClr val="0069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84F38D6-97A1-63AF-D099-74421F31B5FE}"/>
              </a:ext>
            </a:extLst>
          </p:cNvPr>
          <p:cNvSpPr txBox="1"/>
          <p:nvPr/>
        </p:nvSpPr>
        <p:spPr>
          <a:xfrm>
            <a:off x="229605" y="328558"/>
            <a:ext cx="6655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00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76EA79-CB2B-01D9-446F-5F885D563EC7}"/>
              </a:ext>
            </a:extLst>
          </p:cNvPr>
          <p:cNvSpPr txBox="1"/>
          <p:nvPr/>
        </p:nvSpPr>
        <p:spPr>
          <a:xfrm>
            <a:off x="704358" y="333602"/>
            <a:ext cx="213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695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Reference</a:t>
            </a:r>
            <a:endParaRPr lang="ko-KR" altLang="en-US" sz="1200" dirty="0">
              <a:solidFill>
                <a:srgbClr val="00695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8484297-B8A0-0616-16DF-1FDA8DBF91E8}"/>
              </a:ext>
            </a:extLst>
          </p:cNvPr>
          <p:cNvGrpSpPr/>
          <p:nvPr/>
        </p:nvGrpSpPr>
        <p:grpSpPr>
          <a:xfrm>
            <a:off x="837397" y="756638"/>
            <a:ext cx="9265783" cy="439512"/>
            <a:chOff x="776301" y="920267"/>
            <a:chExt cx="9265783" cy="43951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846B6D-C6A0-7383-E276-5A1D5D308A3F}"/>
                </a:ext>
              </a:extLst>
            </p:cNvPr>
            <p:cNvSpPr txBox="1"/>
            <p:nvPr/>
          </p:nvSpPr>
          <p:spPr>
            <a:xfrm>
              <a:off x="1186842" y="920267"/>
              <a:ext cx="8855242" cy="41908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600" kern="800" dirty="0">
                  <a:highlight>
                    <a:srgbClr val="E1E1E3"/>
                  </a:highlight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video link: </a:t>
              </a:r>
              <a:r>
                <a:rPr lang="en-US" altLang="ko-KR" sz="1600" kern="800" dirty="0">
                  <a:highlight>
                    <a:srgbClr val="E1E1E3"/>
                  </a:highlight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hlinkClick r:id="rId3"/>
                </a:rPr>
                <a:t>https://</a:t>
              </a:r>
              <a:r>
                <a:rPr lang="en-US" altLang="ko-KR" sz="1600" kern="800" dirty="0" err="1">
                  <a:highlight>
                    <a:srgbClr val="E1E1E3"/>
                  </a:highlight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hlinkClick r:id="rId3"/>
                </a:rPr>
                <a:t>www.youtube.com</a:t>
              </a:r>
              <a:r>
                <a:rPr lang="en-US" altLang="ko-KR" sz="1600" kern="800" dirty="0">
                  <a:highlight>
                    <a:srgbClr val="E1E1E3"/>
                  </a:highlight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hlinkClick r:id="rId3"/>
                </a:rPr>
                <a:t>/</a:t>
              </a:r>
              <a:r>
                <a:rPr lang="en-US" altLang="ko-KR" sz="1600" kern="800" dirty="0" err="1">
                  <a:highlight>
                    <a:srgbClr val="E1E1E3"/>
                  </a:highlight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hlinkClick r:id="rId3"/>
                </a:rPr>
                <a:t>watch?v</a:t>
              </a:r>
              <a:r>
                <a:rPr lang="en-US" altLang="ko-KR" sz="1600" kern="800" dirty="0">
                  <a:highlight>
                    <a:srgbClr val="E1E1E3"/>
                  </a:highlight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hlinkClick r:id="rId3"/>
                </a:rPr>
                <a:t>=hUYt6bMIOu4</a:t>
              </a:r>
              <a:endParaRPr lang="ko-KR" altLang="en-US" sz="1600" kern="800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3" name="그래픽 2" descr="카메라 윤곽선">
              <a:extLst>
                <a:ext uri="{FF2B5EF4-FFF2-40B4-BE49-F238E27FC236}">
                  <a16:creationId xmlns:a16="http://schemas.microsoft.com/office/drawing/2014/main" id="{B39B74D2-57ED-2A8B-2BC9-96A9D8C78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6301" y="981459"/>
              <a:ext cx="378320" cy="378320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268D824-0EEB-BB20-AB55-78DA62153F7A}"/>
              </a:ext>
            </a:extLst>
          </p:cNvPr>
          <p:cNvSpPr txBox="1"/>
          <p:nvPr/>
        </p:nvSpPr>
        <p:spPr>
          <a:xfrm>
            <a:off x="1247938" y="1275849"/>
            <a:ext cx="8855242" cy="41908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kern="800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notion: </a:t>
            </a:r>
            <a:r>
              <a:rPr lang="en-US" altLang="ko-KR" sz="1600" kern="800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6"/>
              </a:rPr>
              <a:t>https://bloommate.notion.site/</a:t>
            </a:r>
            <a:endParaRPr lang="en-US" altLang="ko-KR" sz="1600" kern="800" dirty="0">
              <a:highlight>
                <a:srgbClr val="E1E1E3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4" name="그래픽 13" descr="주택 윤곽선">
            <a:extLst>
              <a:ext uri="{FF2B5EF4-FFF2-40B4-BE49-F238E27FC236}">
                <a16:creationId xmlns:a16="http://schemas.microsoft.com/office/drawing/2014/main" id="{5F19C15E-1015-A0C6-B90D-C40EB7B30E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18147" y="1274677"/>
            <a:ext cx="418453" cy="4184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53B30D-DD4C-B43B-1F96-7CA48CC9E12B}"/>
              </a:ext>
            </a:extLst>
          </p:cNvPr>
          <p:cNvSpPr txBox="1"/>
          <p:nvPr/>
        </p:nvSpPr>
        <p:spPr>
          <a:xfrm>
            <a:off x="1247938" y="1837576"/>
            <a:ext cx="8855242" cy="41908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kern="800" dirty="0" err="1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github</a:t>
            </a:r>
            <a:r>
              <a:rPr lang="en-US" altLang="ko-KR" sz="1600" kern="800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</a:t>
            </a:r>
            <a:r>
              <a:rPr lang="en-US" altLang="ko-KR" sz="1600" kern="800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https://github.com/BloomMate</a:t>
            </a:r>
            <a:endParaRPr lang="ko-KR" altLang="en-US" sz="1600" kern="800" dirty="0">
              <a:highlight>
                <a:srgbClr val="E1E1E3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20" name="그래픽 19" descr="웹 디자인 윤곽선">
            <a:extLst>
              <a:ext uri="{FF2B5EF4-FFF2-40B4-BE49-F238E27FC236}">
                <a16:creationId xmlns:a16="http://schemas.microsoft.com/office/drawing/2014/main" id="{AA08E69E-CB66-2C88-6980-D6C6355DF04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8522" y="1890588"/>
            <a:ext cx="418453" cy="4184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F8DCF4-E58A-AD50-0BAE-05C934551042}"/>
              </a:ext>
            </a:extLst>
          </p:cNvPr>
          <p:cNvSpPr txBox="1"/>
          <p:nvPr/>
        </p:nvSpPr>
        <p:spPr>
          <a:xfrm>
            <a:off x="1243580" y="2338286"/>
            <a:ext cx="8855242" cy="41915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kern="800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Blog: </a:t>
            </a:r>
            <a:r>
              <a:rPr lang="en-US" altLang="ko-KR" sz="1600" kern="800" dirty="0">
                <a:highlight>
                  <a:srgbClr val="E1E1E3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12"/>
              </a:rPr>
              <a:t>https://medium.com/@akainoo/bloommate-project-blog-f7e30e2f57ff</a:t>
            </a:r>
            <a:endParaRPr lang="en-US" altLang="ko-KR" sz="1600" kern="800" dirty="0">
              <a:highlight>
                <a:srgbClr val="E1E1E3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3" name="그래픽 12" descr="자막 윤곽선">
            <a:extLst>
              <a:ext uri="{FF2B5EF4-FFF2-40B4-BE49-F238E27FC236}">
                <a16:creationId xmlns:a16="http://schemas.microsoft.com/office/drawing/2014/main" id="{217D2E86-F787-B804-C83A-9E5AD5AAC94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79400" y="2399303"/>
            <a:ext cx="500742" cy="50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7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328</Words>
  <Application>Microsoft Macintosh PowerPoint</Application>
  <PresentationFormat>와이드스크린</PresentationFormat>
  <Paragraphs>84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Pretendard Light</vt:lpstr>
      <vt:lpstr>Pretendard</vt:lpstr>
      <vt:lpstr>Arial</vt:lpstr>
      <vt:lpstr>맑은 고딕</vt:lpstr>
      <vt:lpstr>Pretendard SemiBold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신현아</dc:creator>
  <cp:lastModifiedBy>김동현</cp:lastModifiedBy>
  <cp:revision>15</cp:revision>
  <dcterms:created xsi:type="dcterms:W3CDTF">2023-12-06T11:43:29Z</dcterms:created>
  <dcterms:modified xsi:type="dcterms:W3CDTF">2023-12-08T02:16:49Z</dcterms:modified>
</cp:coreProperties>
</file>

<file path=docProps/thumbnail.jpeg>
</file>